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Roboto"/>
      <p:regular r:id="rId34"/>
      <p:bold r:id="rId35"/>
      <p:italic r:id="rId36"/>
      <p:boldItalic r:id="rId37"/>
    </p:embeddedFont>
    <p:embeddedFont>
      <p:font typeface="Nunito"/>
      <p:regular r:id="rId38"/>
      <p:bold r:id="rId39"/>
      <p:italic r:id="rId40"/>
      <p:boldItalic r:id="rId41"/>
    </p:embeddedFont>
    <p:embeddedFont>
      <p:font typeface="La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italic.fntdata"/><Relationship Id="rId20" Type="http://schemas.openxmlformats.org/officeDocument/2006/relationships/slide" Target="slides/slide14.xml"/><Relationship Id="rId42" Type="http://schemas.openxmlformats.org/officeDocument/2006/relationships/font" Target="fonts/Lato-regular.fntdata"/><Relationship Id="rId41" Type="http://schemas.openxmlformats.org/officeDocument/2006/relationships/font" Target="fonts/Nunito-boldItalic.fntdata"/><Relationship Id="rId22" Type="http://schemas.openxmlformats.org/officeDocument/2006/relationships/slide" Target="slides/slide16.xml"/><Relationship Id="rId44" Type="http://schemas.openxmlformats.org/officeDocument/2006/relationships/font" Target="fonts/Lato-italic.fntdata"/><Relationship Id="rId21" Type="http://schemas.openxmlformats.org/officeDocument/2006/relationships/slide" Target="slides/slide15.xml"/><Relationship Id="rId43" Type="http://schemas.openxmlformats.org/officeDocument/2006/relationships/font" Target="fonts/Lato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Lato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5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4.xml"/><Relationship Id="rId32" Type="http://schemas.openxmlformats.org/officeDocument/2006/relationships/font" Target="fonts/Raleway-italic.fntdata"/><Relationship Id="rId13" Type="http://schemas.openxmlformats.org/officeDocument/2006/relationships/slide" Target="slides/slide7.xml"/><Relationship Id="rId35" Type="http://schemas.openxmlformats.org/officeDocument/2006/relationships/font" Target="fonts/Roboto-bold.fntdata"/><Relationship Id="rId12" Type="http://schemas.openxmlformats.org/officeDocument/2006/relationships/slide" Target="slides/slide6.xml"/><Relationship Id="rId34" Type="http://schemas.openxmlformats.org/officeDocument/2006/relationships/font" Target="fonts/Roboto-regular.fntdata"/><Relationship Id="rId15" Type="http://schemas.openxmlformats.org/officeDocument/2006/relationships/slide" Target="slides/slide9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8.xml"/><Relationship Id="rId36" Type="http://schemas.openxmlformats.org/officeDocument/2006/relationships/font" Target="fonts/Roboto-italic.fntdata"/><Relationship Id="rId17" Type="http://schemas.openxmlformats.org/officeDocument/2006/relationships/slide" Target="slides/slide11.xml"/><Relationship Id="rId39" Type="http://schemas.openxmlformats.org/officeDocument/2006/relationships/font" Target="fonts/Nunito-bold.fntdata"/><Relationship Id="rId16" Type="http://schemas.openxmlformats.org/officeDocument/2006/relationships/slide" Target="slides/slide10.xml"/><Relationship Id="rId38" Type="http://schemas.openxmlformats.org/officeDocument/2006/relationships/font" Target="fonts/Nunit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2df663251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2df663251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49e72751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49e72751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f49e72751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f49e72751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49e727517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49e727517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49e727517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f49e727517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f49e727517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f49e72751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f49e727517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f49e727517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49e72751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f49e72751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49e727517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f49e727517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f49e727517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f49e727517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f49e72751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f49e72751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49e72751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f49e72751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f49e727517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f49e727517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f49e72751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f49e72751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49e727517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f49e727517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f49e727517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f49e727517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49e72751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49e72751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Caido operates as a client server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means that some operations are possible frontend and some require backend stuff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UI: Changing the sidebar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Backend: Sending requests or running workflows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49e72751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49e72751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Caido instance is an OAuth Client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Device Authorization Grant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When performing the OAuth Flow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Access token (valid 7 days)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Refresh token (valid 3 months)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49e72751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f49e72751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49e72751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49e72751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f49e727517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f49e72751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f49e72751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f49e72751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f49e72751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f49e72751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0D0D0D"/>
            </a:gs>
            <a:gs pos="26000">
              <a:srgbClr val="25272D"/>
            </a:gs>
            <a:gs pos="85000">
              <a:srgbClr val="25272D"/>
            </a:gs>
            <a:gs pos="100000">
              <a:srgbClr val="4E111F"/>
            </a:gs>
          </a:gsLst>
          <a:lin ang="2700006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gradFill>
          <a:gsLst>
            <a:gs pos="0">
              <a:srgbClr val="0D0D0D"/>
            </a:gs>
            <a:gs pos="26000">
              <a:srgbClr val="25272D"/>
            </a:gs>
            <a:gs pos="85000">
              <a:srgbClr val="25272D"/>
            </a:gs>
            <a:gs pos="100000">
              <a:srgbClr val="4E111F"/>
            </a:gs>
          </a:gsLst>
          <a:lin ang="2700006" scaled="0"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bg>
      <p:bgPr>
        <a:gradFill>
          <a:gsLst>
            <a:gs pos="0">
              <a:srgbClr val="0D0D0D"/>
            </a:gs>
            <a:gs pos="26000">
              <a:srgbClr val="25272D"/>
            </a:gs>
            <a:gs pos="85000">
              <a:srgbClr val="25272D"/>
            </a:gs>
            <a:gs pos="100000">
              <a:srgbClr val="4E111F"/>
            </a:gs>
          </a:gsLst>
          <a:lin ang="2700006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rot="10800000">
            <a:off x="3378900" y="25"/>
            <a:ext cx="2386200" cy="247800"/>
          </a:xfrm>
          <a:prstGeom prst="trapezoid">
            <a:avLst>
              <a:gd fmla="val 13301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6" name="Google Shape;66;p13"/>
          <p:cNvSpPr txBox="1"/>
          <p:nvPr>
            <p:ph type="title"/>
          </p:nvPr>
        </p:nvSpPr>
        <p:spPr>
          <a:xfrm>
            <a:off x="432725" y="377250"/>
            <a:ext cx="8656200" cy="1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gradFill>
          <a:gsLst>
            <a:gs pos="0">
              <a:srgbClr val="0D0D0D"/>
            </a:gs>
            <a:gs pos="26000">
              <a:srgbClr val="25272D"/>
            </a:gs>
            <a:gs pos="85000">
              <a:srgbClr val="25272D"/>
            </a:gs>
            <a:gs pos="100000">
              <a:srgbClr val="4E111F"/>
            </a:gs>
          </a:gsLst>
          <a:lin ang="2700006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32725" y="377250"/>
            <a:ext cx="8656200" cy="1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0D0D0D"/>
            </a:gs>
            <a:gs pos="26000">
              <a:srgbClr val="25272D"/>
            </a:gs>
            <a:gs pos="85000">
              <a:srgbClr val="25272D"/>
            </a:gs>
            <a:gs pos="100000">
              <a:srgbClr val="4E111F"/>
            </a:gs>
          </a:gsLst>
          <a:lin ang="2700006" scaled="0"/>
        </a:gra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600"/>
              <a:buFont typeface="Roboto"/>
              <a:buNone/>
              <a:defRPr sz="2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729450" y="1697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300"/>
              <a:buFont typeface="Roboto"/>
              <a:buChar char="●"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100"/>
              <a:buFont typeface="Roboto"/>
              <a:buChar char="○"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100"/>
              <a:buFont typeface="Roboto"/>
              <a:buChar char="■"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100"/>
              <a:buFont typeface="Roboto"/>
              <a:buChar char="●"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100"/>
              <a:buFont typeface="Roboto"/>
              <a:buChar char="○"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100"/>
              <a:buFont typeface="Roboto"/>
              <a:buChar char="■"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100"/>
              <a:buFont typeface="Roboto"/>
              <a:buChar char="●"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100"/>
              <a:buFont typeface="Roboto"/>
              <a:buChar char="○"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100"/>
              <a:buFont typeface="Roboto"/>
              <a:buChar char="■"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rgbClr val="EDEAE8"/>
                </a:solidFill>
              </a:defRPr>
            </a:lvl1pPr>
            <a:lvl2pPr lvl="1">
              <a:buNone/>
              <a:defRPr>
                <a:solidFill>
                  <a:srgbClr val="EDEAE8"/>
                </a:solidFill>
              </a:defRPr>
            </a:lvl2pPr>
            <a:lvl3pPr lvl="2">
              <a:buNone/>
              <a:defRPr>
                <a:solidFill>
                  <a:srgbClr val="EDEAE8"/>
                </a:solidFill>
              </a:defRPr>
            </a:lvl3pPr>
            <a:lvl4pPr lvl="3">
              <a:buNone/>
              <a:defRPr>
                <a:solidFill>
                  <a:srgbClr val="EDEAE8"/>
                </a:solidFill>
              </a:defRPr>
            </a:lvl4pPr>
            <a:lvl5pPr lvl="4">
              <a:buNone/>
              <a:defRPr>
                <a:solidFill>
                  <a:srgbClr val="EDEAE8"/>
                </a:solidFill>
              </a:defRPr>
            </a:lvl5pPr>
            <a:lvl6pPr lvl="5">
              <a:buNone/>
              <a:defRPr>
                <a:solidFill>
                  <a:srgbClr val="EDEAE8"/>
                </a:solidFill>
              </a:defRPr>
            </a:lvl6pPr>
            <a:lvl7pPr lvl="6">
              <a:buNone/>
              <a:defRPr>
                <a:solidFill>
                  <a:srgbClr val="EDEAE8"/>
                </a:solidFill>
              </a:defRPr>
            </a:lvl7pPr>
            <a:lvl8pPr lvl="7">
              <a:buNone/>
              <a:defRPr>
                <a:solidFill>
                  <a:srgbClr val="EDEAE8"/>
                </a:solidFill>
              </a:defRPr>
            </a:lvl8pPr>
            <a:lvl9pPr lvl="8">
              <a:buNone/>
              <a:defRPr>
                <a:solidFill>
                  <a:srgbClr val="EDEAE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04450" y="127125"/>
            <a:ext cx="412375" cy="4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 rot="-5400000">
            <a:off x="1088901" y="373450"/>
            <a:ext cx="224100" cy="741000"/>
          </a:xfrm>
          <a:prstGeom prst="roundRect">
            <a:avLst>
              <a:gd fmla="val 16667" name="adj"/>
            </a:avLst>
          </a:prstGeom>
          <a:solidFill>
            <a:srgbClr val="DAA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gradFill>
          <a:gsLst>
            <a:gs pos="0">
              <a:srgbClr val="0D0D0D"/>
            </a:gs>
            <a:gs pos="26000">
              <a:srgbClr val="25272D"/>
            </a:gs>
            <a:gs pos="85000">
              <a:srgbClr val="25272D"/>
            </a:gs>
            <a:gs pos="100000">
              <a:srgbClr val="4E111F"/>
            </a:gs>
          </a:gsLst>
          <a:lin ang="2700006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729450" y="861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600"/>
              <a:buFont typeface="Roboto"/>
              <a:buNone/>
              <a:defRPr sz="2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EDEAE8"/>
                </a:solidFill>
              </a:defRPr>
            </a:lvl1pPr>
            <a:lvl2pPr lvl="1" rtl="0">
              <a:buNone/>
              <a:defRPr>
                <a:solidFill>
                  <a:srgbClr val="EDEAE8"/>
                </a:solidFill>
              </a:defRPr>
            </a:lvl2pPr>
            <a:lvl3pPr lvl="2" rtl="0">
              <a:buNone/>
              <a:defRPr>
                <a:solidFill>
                  <a:srgbClr val="EDEAE8"/>
                </a:solidFill>
              </a:defRPr>
            </a:lvl3pPr>
            <a:lvl4pPr lvl="3" rtl="0">
              <a:buNone/>
              <a:defRPr>
                <a:solidFill>
                  <a:srgbClr val="EDEAE8"/>
                </a:solidFill>
              </a:defRPr>
            </a:lvl4pPr>
            <a:lvl5pPr lvl="4" rtl="0">
              <a:buNone/>
              <a:defRPr>
                <a:solidFill>
                  <a:srgbClr val="EDEAE8"/>
                </a:solidFill>
              </a:defRPr>
            </a:lvl5pPr>
            <a:lvl6pPr lvl="5" rtl="0">
              <a:buNone/>
              <a:defRPr>
                <a:solidFill>
                  <a:srgbClr val="EDEAE8"/>
                </a:solidFill>
              </a:defRPr>
            </a:lvl6pPr>
            <a:lvl7pPr lvl="6" rtl="0">
              <a:buNone/>
              <a:defRPr>
                <a:solidFill>
                  <a:srgbClr val="EDEAE8"/>
                </a:solidFill>
              </a:defRPr>
            </a:lvl7pPr>
            <a:lvl8pPr lvl="7" rtl="0">
              <a:buNone/>
              <a:defRPr>
                <a:solidFill>
                  <a:srgbClr val="EDEAE8"/>
                </a:solidFill>
              </a:defRPr>
            </a:lvl8pPr>
            <a:lvl9pPr lvl="8" rtl="0">
              <a:buNone/>
              <a:defRPr>
                <a:solidFill>
                  <a:srgbClr val="EDEAE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04450" y="127125"/>
            <a:ext cx="412375" cy="41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/>
          <p:nvPr/>
        </p:nvSpPr>
        <p:spPr>
          <a:xfrm rot="-5400000">
            <a:off x="1088901" y="373450"/>
            <a:ext cx="224100" cy="741000"/>
          </a:xfrm>
          <a:prstGeom prst="roundRect">
            <a:avLst>
              <a:gd fmla="val 16667" name="adj"/>
            </a:avLst>
          </a:prstGeom>
          <a:solidFill>
            <a:srgbClr val="DAA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860550" y="1979943"/>
            <a:ext cx="1426500" cy="1333500"/>
          </a:xfrm>
          <a:prstGeom prst="roundRect">
            <a:avLst>
              <a:gd fmla="val 8586" name="adj"/>
            </a:avLst>
          </a:prstGeom>
          <a:solidFill>
            <a:srgbClr val="DAA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6644450" y="1979943"/>
            <a:ext cx="1426500" cy="1333500"/>
          </a:xfrm>
          <a:prstGeom prst="roundRect">
            <a:avLst>
              <a:gd fmla="val 8586" name="adj"/>
            </a:avLst>
          </a:prstGeom>
          <a:solidFill>
            <a:srgbClr val="DAA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076650" y="1979943"/>
            <a:ext cx="1426500" cy="1333500"/>
          </a:xfrm>
          <a:prstGeom prst="roundRect">
            <a:avLst>
              <a:gd fmla="val 8586" name="adj"/>
            </a:avLst>
          </a:prstGeom>
          <a:solidFill>
            <a:srgbClr val="DAA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57500" y="3455025"/>
            <a:ext cx="18648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●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○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■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●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○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■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●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○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■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3641400" y="3455025"/>
            <a:ext cx="18648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●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○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■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●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○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■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●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○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■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6425300" y="3455025"/>
            <a:ext cx="18648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●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○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■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●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○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■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●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○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Char char="■"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rgbClr val="0D0D0D"/>
            </a:gs>
            <a:gs pos="26000">
              <a:srgbClr val="25272D"/>
            </a:gs>
            <a:gs pos="85000">
              <a:srgbClr val="25272D"/>
            </a:gs>
            <a:gs pos="100000">
              <a:srgbClr val="4E111F"/>
            </a:gs>
          </a:gsLst>
          <a:lin ang="2698631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3600"/>
              <a:buFont typeface="Roboto"/>
              <a:buNone/>
              <a:defRPr sz="3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 rot="-5400000">
            <a:off x="1091226" y="3791113"/>
            <a:ext cx="224100" cy="741000"/>
          </a:xfrm>
          <a:prstGeom prst="roundRect">
            <a:avLst>
              <a:gd fmla="val 16667" name="adj"/>
            </a:avLst>
          </a:prstGeom>
          <a:solidFill>
            <a:srgbClr val="DAA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04450" y="127125"/>
            <a:ext cx="412375" cy="4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25272D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3038400" cy="5143500"/>
          </a:xfrm>
          <a:prstGeom prst="rect">
            <a:avLst/>
          </a:prstGeom>
          <a:solidFill>
            <a:srgbClr val="DAA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215075" y="1318650"/>
            <a:ext cx="26133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600"/>
              <a:buFont typeface="Roboto"/>
              <a:buNone/>
              <a:defRPr sz="2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210025" y="3161525"/>
            <a:ext cx="26133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None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/>
          <p:nvPr/>
        </p:nvSpPr>
        <p:spPr>
          <a:xfrm rot="-5400000">
            <a:off x="573976" y="830650"/>
            <a:ext cx="224100" cy="741000"/>
          </a:xfrm>
          <a:prstGeom prst="roundRect">
            <a:avLst>
              <a:gd fmla="val 16667" name="adj"/>
            </a:avLst>
          </a:prstGeom>
          <a:solidFill>
            <a:srgbClr val="252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04450" y="127125"/>
            <a:ext cx="412375" cy="4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bg>
      <p:bgPr>
        <a:gradFill>
          <a:gsLst>
            <a:gs pos="0">
              <a:srgbClr val="0D0D0D"/>
            </a:gs>
            <a:gs pos="14000">
              <a:srgbClr val="25272D"/>
            </a:gs>
            <a:gs pos="90000">
              <a:srgbClr val="25272D"/>
            </a:gs>
            <a:gs pos="100000">
              <a:srgbClr val="4E111F"/>
            </a:gs>
          </a:gsLst>
          <a:lin ang="2698631" scaled="0"/>
        </a:gra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2262300" cy="5143500"/>
          </a:xfrm>
          <a:prstGeom prst="rect">
            <a:avLst/>
          </a:prstGeom>
          <a:solidFill>
            <a:srgbClr val="DAA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215075" y="1318650"/>
            <a:ext cx="19620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600"/>
              <a:buFont typeface="Roboto"/>
              <a:buNone/>
              <a:defRPr sz="2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210025" y="3161525"/>
            <a:ext cx="19620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Roboto"/>
              <a:buNone/>
              <a:defRPr sz="16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7"/>
          <p:cNvSpPr/>
          <p:nvPr/>
        </p:nvSpPr>
        <p:spPr>
          <a:xfrm rot="-5400000">
            <a:off x="573976" y="830650"/>
            <a:ext cx="224100" cy="741000"/>
          </a:xfrm>
          <a:prstGeom prst="roundRect">
            <a:avLst>
              <a:gd fmla="val 16667" name="adj"/>
            </a:avLst>
          </a:prstGeom>
          <a:solidFill>
            <a:srgbClr val="252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04450" y="127125"/>
            <a:ext cx="412375" cy="4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25272D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04450" y="127125"/>
            <a:ext cx="412375" cy="4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0D0D0D"/>
            </a:gs>
            <a:gs pos="26000">
              <a:srgbClr val="25272D"/>
            </a:gs>
            <a:gs pos="85000">
              <a:srgbClr val="25272D"/>
            </a:gs>
            <a:gs pos="100000">
              <a:srgbClr val="4E111F"/>
            </a:gs>
          </a:gsLst>
          <a:lin ang="2700006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ctrTitle"/>
          </p:nvPr>
        </p:nvSpPr>
        <p:spPr>
          <a:xfrm>
            <a:off x="237150" y="1699100"/>
            <a:ext cx="8669700" cy="10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" type="subTitle"/>
          </p:nvPr>
        </p:nvSpPr>
        <p:spPr>
          <a:xfrm>
            <a:off x="237150" y="2797100"/>
            <a:ext cx="8669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0D0D0D"/>
            </a:gs>
            <a:gs pos="26000">
              <a:srgbClr val="25272D"/>
            </a:gs>
            <a:gs pos="85000">
              <a:srgbClr val="25272D"/>
            </a:gs>
            <a:gs pos="100000">
              <a:srgbClr val="4E111F"/>
            </a:gs>
          </a:gsLst>
          <a:lin ang="2700006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32725" y="377250"/>
            <a:ext cx="8612400" cy="1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Impact"/>
              <a:buNone/>
              <a:defRPr sz="3000"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Impact"/>
              <a:buNone/>
              <a:defRPr sz="3000"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Impact"/>
              <a:buNone/>
              <a:defRPr sz="3000"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Impact"/>
              <a:buNone/>
              <a:defRPr sz="3000"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Impact"/>
              <a:buNone/>
              <a:defRPr sz="3000"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Impact"/>
              <a:buNone/>
              <a:defRPr sz="3000"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Impact"/>
              <a:buNone/>
              <a:defRPr sz="3000"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Impact"/>
              <a:buNone/>
              <a:defRPr sz="3000"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Impact"/>
              <a:buNone/>
              <a:defRPr sz="3000"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432725" y="1468050"/>
            <a:ext cx="8612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0D0D0D"/>
            </a:gs>
            <a:gs pos="26000">
              <a:srgbClr val="25272D"/>
            </a:gs>
            <a:gs pos="85000">
              <a:srgbClr val="25272D"/>
            </a:gs>
            <a:gs pos="100000">
              <a:srgbClr val="4E111F"/>
            </a:gs>
          </a:gsLst>
          <a:lin ang="2700006" scaled="0"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432725" y="377250"/>
            <a:ext cx="86562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pact"/>
              <a:buNone/>
              <a:defRPr sz="3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432725" y="1468050"/>
            <a:ext cx="8656200" cy="3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Nunito"/>
              <a:buChar char="●"/>
              <a:defRPr sz="18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Nunito"/>
              <a:buChar char="○"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Nunito"/>
              <a:buChar char="■"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Nunito"/>
              <a:buChar char="●"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Nunito"/>
              <a:buChar char="○"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Nunito"/>
              <a:buChar char="■"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Nunito"/>
              <a:buChar char="●"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Nunito"/>
              <a:buChar char="○"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Nunito"/>
              <a:buChar char="■"/>
              <a:defRPr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ithub.com/caido/workflows/blob/main/convert/URL%20Decode/URL%20Decode.json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bellard.org/quickj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1CANgB55h1qLwyXf3iFTihxJEoG5iAQh/view" TargetMode="External"/><Relationship Id="rId4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hyperlink" Target="https://docs.caido.io/internals/authentication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caido/caido/blob/main/plugin/schema.graphql" TargetMode="External"/><Relationship Id="rId4" Type="http://schemas.openxmlformats.org/officeDocument/2006/relationships/hyperlink" Target="https://graphql-kit.com/graphql-voyager/" TargetMode="External"/><Relationship Id="rId5" Type="http://schemas.openxmlformats.org/officeDocument/2006/relationships/hyperlink" Target="http://localhost:8080/graphq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701" y="1662148"/>
            <a:ext cx="5632576" cy="9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727940" y="3159125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344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rPr>
              <a:t>Masterclass</a:t>
            </a:r>
            <a:endParaRPr sz="3440">
              <a:solidFill>
                <a:srgbClr val="EDEA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420">
              <a:solidFill>
                <a:srgbClr val="EDEA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2052150" y="1694550"/>
            <a:ext cx="50397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DAA04A"/>
                </a:solidFill>
                <a:latin typeface="Roboto"/>
                <a:ea typeface="Roboto"/>
                <a:cs typeface="Roboto"/>
                <a:sym typeface="Roboto"/>
              </a:rPr>
              <a:t>Part 2:</a:t>
            </a:r>
            <a:r>
              <a:rPr b="1" lang="en" sz="30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rPr>
              <a:t> Backend processing</a:t>
            </a:r>
            <a:endParaRPr b="1" sz="3000">
              <a:solidFill>
                <a:srgbClr val="EDEA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Why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539700" y="502225"/>
            <a:ext cx="8064600" cy="4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Current plan: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 https://github.com/caido/caido/issues/501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Why workflows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Allowing everybody to create plugins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Modify existing plugins to fit your needs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Minimal usage of code, no setup required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Beyond workflows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We are thinking about offering a “traditional” plugin interface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Let us know what you need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6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Workflow Anatomy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539700" y="502225"/>
            <a:ext cx="3131100" cy="4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Execution flow</a:t>
            </a:r>
            <a:endParaRPr sz="1800">
              <a:solidFill>
                <a:srgbClr val="DAA04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Lines on the graph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Require a </a:t>
            </a:r>
            <a:r>
              <a:rPr lang="en" sz="18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Control node 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to diverge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000" y="535750"/>
            <a:ext cx="4581185" cy="45858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7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Workflow Anatomy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539700" y="502225"/>
            <a:ext cx="3131100" cy="4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Execution flow</a:t>
            </a:r>
            <a:endParaRPr sz="1800">
              <a:solidFill>
                <a:srgbClr val="DAA04A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Lines on the graph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Require a </a:t>
            </a:r>
            <a:r>
              <a:rPr lang="en" sz="18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Control node 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to diverge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Data flow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Each node has inputs and outputs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References link them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Doesn’t require a direct relation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0000" y="535750"/>
            <a:ext cx="4581185" cy="45858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3" name="Google Shape;163;p27"/>
          <p:cNvSpPr/>
          <p:nvPr/>
        </p:nvSpPr>
        <p:spPr>
          <a:xfrm rot="-5400000">
            <a:off x="4605800" y="824775"/>
            <a:ext cx="269400" cy="117000"/>
          </a:xfrm>
          <a:prstGeom prst="curvedUpArrow">
            <a:avLst>
              <a:gd fmla="val 0" name="adj1"/>
              <a:gd fmla="val 23708" name="adj2"/>
              <a:gd fmla="val 25043" name="adj3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4" name="Google Shape;164;p27"/>
          <p:cNvSpPr/>
          <p:nvPr/>
        </p:nvSpPr>
        <p:spPr>
          <a:xfrm rot="-5400000">
            <a:off x="4552400" y="877950"/>
            <a:ext cx="435300" cy="176100"/>
          </a:xfrm>
          <a:prstGeom prst="curvedUpArrow">
            <a:avLst>
              <a:gd fmla="val 338" name="adj1"/>
              <a:gd fmla="val 18685" name="adj2"/>
              <a:gd fmla="val 17476" name="adj3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5" name="Google Shape;165;p27"/>
          <p:cNvSpPr/>
          <p:nvPr/>
        </p:nvSpPr>
        <p:spPr>
          <a:xfrm rot="-5400000">
            <a:off x="4503800" y="920850"/>
            <a:ext cx="627900" cy="271500"/>
          </a:xfrm>
          <a:prstGeom prst="curvedUpArrow">
            <a:avLst>
              <a:gd fmla="val 0" name="adj1"/>
              <a:gd fmla="val 14339" name="adj2"/>
              <a:gd fmla="val 13168" name="adj3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6" name="Google Shape;166;p27"/>
          <p:cNvSpPr/>
          <p:nvPr/>
        </p:nvSpPr>
        <p:spPr>
          <a:xfrm rot="-5400000">
            <a:off x="4436900" y="987850"/>
            <a:ext cx="825300" cy="335100"/>
          </a:xfrm>
          <a:prstGeom prst="curvedUpArrow">
            <a:avLst>
              <a:gd fmla="val 0" name="adj1"/>
              <a:gd fmla="val 12035" name="adj2"/>
              <a:gd fmla="val 10377" name="adj3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" name="Google Shape;167;p27"/>
          <p:cNvSpPr/>
          <p:nvPr/>
        </p:nvSpPr>
        <p:spPr>
          <a:xfrm rot="-5400000">
            <a:off x="4370600" y="1052575"/>
            <a:ext cx="1035300" cy="412500"/>
          </a:xfrm>
          <a:prstGeom prst="curvedUpArrow">
            <a:avLst>
              <a:gd fmla="val 0" name="adj1"/>
              <a:gd fmla="val 12035" name="adj2"/>
              <a:gd fmla="val 10377" name="adj3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8" name="Google Shape;168;p27"/>
          <p:cNvSpPr/>
          <p:nvPr/>
        </p:nvSpPr>
        <p:spPr>
          <a:xfrm rot="-5400000">
            <a:off x="4309550" y="1109600"/>
            <a:ext cx="1234800" cy="489900"/>
          </a:xfrm>
          <a:prstGeom prst="curvedUpArrow">
            <a:avLst>
              <a:gd fmla="val 0" name="adj1"/>
              <a:gd fmla="val 12035" name="adj2"/>
              <a:gd fmla="val 10377" name="adj3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9" name="Google Shape;169;p27"/>
          <p:cNvSpPr/>
          <p:nvPr/>
        </p:nvSpPr>
        <p:spPr>
          <a:xfrm rot="-5400000">
            <a:off x="4259300" y="1155525"/>
            <a:ext cx="1421700" cy="576300"/>
          </a:xfrm>
          <a:prstGeom prst="curvedUpArrow">
            <a:avLst>
              <a:gd fmla="val 0" name="adj1"/>
              <a:gd fmla="val 12035" name="adj2"/>
              <a:gd fmla="val 10377" name="adj3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0" name="Google Shape;170;p27"/>
          <p:cNvSpPr/>
          <p:nvPr/>
        </p:nvSpPr>
        <p:spPr>
          <a:xfrm rot="-5400000">
            <a:off x="4204400" y="1201525"/>
            <a:ext cx="1621800" cy="666600"/>
          </a:xfrm>
          <a:prstGeom prst="curvedUpArrow">
            <a:avLst>
              <a:gd fmla="val 0" name="adj1"/>
              <a:gd fmla="val 12035" name="adj2"/>
              <a:gd fmla="val 10377" name="adj3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1" name="Google Shape;171;p27"/>
          <p:cNvSpPr/>
          <p:nvPr/>
        </p:nvSpPr>
        <p:spPr>
          <a:xfrm flipH="1" rot="5400000">
            <a:off x="3252050" y="1454600"/>
            <a:ext cx="1587600" cy="583500"/>
          </a:xfrm>
          <a:prstGeom prst="curvedUpArrow">
            <a:avLst>
              <a:gd fmla="val 0" name="adj1"/>
              <a:gd fmla="val 12035" name="adj2"/>
              <a:gd fmla="val 10377" name="adj3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27"/>
          <p:cNvSpPr/>
          <p:nvPr/>
        </p:nvSpPr>
        <p:spPr>
          <a:xfrm flipH="1" rot="4771590">
            <a:off x="3499357" y="1757716"/>
            <a:ext cx="1531516" cy="490559"/>
          </a:xfrm>
          <a:prstGeom prst="curvedUpArrow">
            <a:avLst>
              <a:gd fmla="val 0" name="adj1"/>
              <a:gd fmla="val 12035" name="adj2"/>
              <a:gd fmla="val 10377" name="adj3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3" name="Google Shape;173;p27"/>
          <p:cNvSpPr/>
          <p:nvPr/>
        </p:nvSpPr>
        <p:spPr>
          <a:xfrm flipH="1" rot="5399114">
            <a:off x="2830325" y="1469925"/>
            <a:ext cx="2328300" cy="723600"/>
          </a:xfrm>
          <a:prstGeom prst="curvedUpArrow">
            <a:avLst>
              <a:gd fmla="val 0" name="adj1"/>
              <a:gd fmla="val 12035" name="adj2"/>
              <a:gd fmla="val 10377" name="adj3"/>
            </a:avLst>
          </a:prstGeom>
          <a:solidFill>
            <a:schemeClr val="lt2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Workflow Anatomy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8"/>
          <p:cNvSpPr txBox="1"/>
          <p:nvPr/>
        </p:nvSpPr>
        <p:spPr>
          <a:xfrm>
            <a:off x="539700" y="502225"/>
            <a:ext cx="80646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JSON file representing a graph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https://github.com/caido/workflows/blob/main/convert/URL%20Decode/URL%20Decode.json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7475" y="1976800"/>
            <a:ext cx="2712600" cy="2832600"/>
          </a:xfrm>
          <a:prstGeom prst="roundRect">
            <a:avLst>
              <a:gd fmla="val 4581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3900" y="2091250"/>
            <a:ext cx="2774700" cy="2603700"/>
          </a:xfrm>
          <a:prstGeom prst="roundRect">
            <a:avLst>
              <a:gd fmla="val 3535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3" name="Google Shape;183;p28"/>
          <p:cNvSpPr txBox="1"/>
          <p:nvPr/>
        </p:nvSpPr>
        <p:spPr>
          <a:xfrm>
            <a:off x="2628125" y="1636300"/>
            <a:ext cx="8313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Node</a:t>
            </a:r>
            <a:endParaRPr sz="1800">
              <a:solidFill>
                <a:srgbClr val="DAA04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6155600" y="1750750"/>
            <a:ext cx="8313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Edge</a:t>
            </a:r>
            <a:endParaRPr sz="1800">
              <a:solidFill>
                <a:srgbClr val="DAA04A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Convert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0" name="Google Shape;190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9"/>
          <p:cNvSpPr txBox="1"/>
          <p:nvPr/>
        </p:nvSpPr>
        <p:spPr>
          <a:xfrm>
            <a:off x="539700" y="502225"/>
            <a:ext cx="8064600" cy="19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Format: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 Bytes in =&gt; Bytes Out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Special Nodes 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Shell: Sends the bytes on the STDIN, reads STDOUT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Javascript: Run some javascript with QuickJS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https://bellard.org/quickjs/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Javascript If: Control node, returns a bool instead (will be replaced eventually)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2499500" y="2872400"/>
            <a:ext cx="4889100" cy="14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92672"/>
                </a:solidFill>
              </a:rPr>
              <a:t>export</a:t>
            </a:r>
            <a:r>
              <a:rPr lang="en" sz="1800">
                <a:solidFill>
                  <a:srgbClr val="666666"/>
                </a:solidFill>
              </a:rPr>
              <a:t> </a:t>
            </a:r>
            <a:r>
              <a:rPr lang="en" sz="1800">
                <a:solidFill>
                  <a:srgbClr val="F92672"/>
                </a:solidFill>
              </a:rPr>
              <a:t>function</a:t>
            </a:r>
            <a:r>
              <a:rPr lang="en" sz="1800">
                <a:solidFill>
                  <a:srgbClr val="666666"/>
                </a:solidFill>
              </a:rPr>
              <a:t> </a:t>
            </a:r>
            <a:r>
              <a:rPr lang="en" sz="1800">
                <a:solidFill>
                  <a:srgbClr val="FD971F"/>
                </a:solidFill>
              </a:rPr>
              <a:t>run</a:t>
            </a:r>
            <a:r>
              <a:rPr lang="en" sz="1800">
                <a:solidFill>
                  <a:srgbClr val="F8F8F2"/>
                </a:solidFill>
              </a:rPr>
              <a:t>(</a:t>
            </a:r>
            <a:r>
              <a:rPr lang="en" sz="1800">
                <a:solidFill>
                  <a:srgbClr val="FD971F"/>
                </a:solidFill>
              </a:rPr>
              <a:t>input</a:t>
            </a:r>
            <a:r>
              <a:rPr lang="en" sz="1800">
                <a:solidFill>
                  <a:srgbClr val="F8F8F2"/>
                </a:solidFill>
              </a:rPr>
              <a:t>,</a:t>
            </a:r>
            <a:r>
              <a:rPr lang="en" sz="1800">
                <a:solidFill>
                  <a:srgbClr val="666666"/>
                </a:solidFill>
              </a:rPr>
              <a:t> </a:t>
            </a:r>
            <a:r>
              <a:rPr lang="en" sz="1800">
                <a:solidFill>
                  <a:srgbClr val="FD971F"/>
                </a:solidFill>
              </a:rPr>
              <a:t>sdk</a:t>
            </a:r>
            <a:r>
              <a:rPr lang="en" sz="1800">
                <a:solidFill>
                  <a:srgbClr val="F8F8F2"/>
                </a:solidFill>
              </a:rPr>
              <a:t>)</a:t>
            </a:r>
            <a:r>
              <a:rPr lang="en" sz="1800">
                <a:solidFill>
                  <a:srgbClr val="666666"/>
                </a:solidFill>
              </a:rPr>
              <a:t> </a:t>
            </a:r>
            <a:r>
              <a:rPr lang="en" sz="1800">
                <a:solidFill>
                  <a:srgbClr val="F8F8F2"/>
                </a:solidFill>
              </a:rPr>
              <a:t>{</a:t>
            </a:r>
            <a:endParaRPr sz="1800">
              <a:solidFill>
                <a:srgbClr val="F8F8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  </a:t>
            </a:r>
            <a:r>
              <a:rPr lang="en" sz="1800">
                <a:solidFill>
                  <a:srgbClr val="F92672"/>
                </a:solidFill>
              </a:rPr>
              <a:t>let</a:t>
            </a:r>
            <a:r>
              <a:rPr lang="en" sz="1800">
                <a:solidFill>
                  <a:srgbClr val="666666"/>
                </a:solidFill>
              </a:rPr>
              <a:t> </a:t>
            </a:r>
            <a:r>
              <a:rPr lang="en" sz="1800">
                <a:solidFill>
                  <a:srgbClr val="FD971F"/>
                </a:solidFill>
              </a:rPr>
              <a:t>parsed</a:t>
            </a:r>
            <a:r>
              <a:rPr lang="en" sz="1800">
                <a:solidFill>
                  <a:srgbClr val="666666"/>
                </a:solidFill>
              </a:rPr>
              <a:t> </a:t>
            </a:r>
            <a:r>
              <a:rPr lang="en" sz="1800">
                <a:solidFill>
                  <a:srgbClr val="FFFFFF"/>
                </a:solidFill>
              </a:rPr>
              <a:t>=</a:t>
            </a:r>
            <a:r>
              <a:rPr lang="en" sz="1800">
                <a:solidFill>
                  <a:srgbClr val="666666"/>
                </a:solidFill>
              </a:rPr>
              <a:t> </a:t>
            </a:r>
            <a:r>
              <a:rPr lang="en" sz="1800">
                <a:solidFill>
                  <a:srgbClr val="9EFFFF"/>
                </a:solidFill>
              </a:rPr>
              <a:t>sdk</a:t>
            </a:r>
            <a:r>
              <a:rPr lang="en" sz="1800">
                <a:solidFill>
                  <a:srgbClr val="F8F8F2"/>
                </a:solidFill>
              </a:rPr>
              <a:t>.</a:t>
            </a:r>
            <a:r>
              <a:rPr lang="en" sz="1800">
                <a:solidFill>
                  <a:srgbClr val="A6E22E"/>
                </a:solidFill>
              </a:rPr>
              <a:t>asString</a:t>
            </a:r>
            <a:r>
              <a:rPr lang="en" sz="1800">
                <a:solidFill>
                  <a:srgbClr val="F8F8F2"/>
                </a:solidFill>
              </a:rPr>
              <a:t>(</a:t>
            </a:r>
            <a:r>
              <a:rPr lang="en" sz="1800">
                <a:solidFill>
                  <a:srgbClr val="9EFFFF"/>
                </a:solidFill>
              </a:rPr>
              <a:t>input</a:t>
            </a:r>
            <a:r>
              <a:rPr lang="en" sz="1800">
                <a:solidFill>
                  <a:srgbClr val="F8F8F2"/>
                </a:solidFill>
              </a:rPr>
              <a:t>);</a:t>
            </a:r>
            <a:endParaRPr sz="1800">
              <a:solidFill>
                <a:srgbClr val="F8F8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  </a:t>
            </a:r>
            <a:r>
              <a:rPr lang="en" sz="1800">
                <a:solidFill>
                  <a:srgbClr val="9EFFFF"/>
                </a:solidFill>
              </a:rPr>
              <a:t>sdk</a:t>
            </a:r>
            <a:r>
              <a:rPr lang="en" sz="1800">
                <a:solidFill>
                  <a:srgbClr val="F8F8F2"/>
                </a:solidFill>
              </a:rPr>
              <a:t>.</a:t>
            </a:r>
            <a:r>
              <a:rPr lang="en" sz="1800">
                <a:solidFill>
                  <a:srgbClr val="A6E22E"/>
                </a:solidFill>
              </a:rPr>
              <a:t>console</a:t>
            </a:r>
            <a:r>
              <a:rPr lang="en" sz="1800">
                <a:solidFill>
                  <a:srgbClr val="F8F8F2"/>
                </a:solidFill>
              </a:rPr>
              <a:t>.</a:t>
            </a:r>
            <a:r>
              <a:rPr lang="en" sz="1800">
                <a:solidFill>
                  <a:srgbClr val="A6E22E"/>
                </a:solidFill>
              </a:rPr>
              <a:t>log</a:t>
            </a:r>
            <a:r>
              <a:rPr lang="en" sz="1800">
                <a:solidFill>
                  <a:srgbClr val="F8F8F2"/>
                </a:solidFill>
              </a:rPr>
              <a:t>(</a:t>
            </a:r>
            <a:r>
              <a:rPr lang="en" sz="1800">
                <a:solidFill>
                  <a:srgbClr val="9EFFFF"/>
                </a:solidFill>
              </a:rPr>
              <a:t>parsed</a:t>
            </a:r>
            <a:r>
              <a:rPr lang="en" sz="1800">
                <a:solidFill>
                  <a:srgbClr val="F8F8F2"/>
                </a:solidFill>
              </a:rPr>
              <a:t>);</a:t>
            </a:r>
            <a:endParaRPr sz="1800">
              <a:solidFill>
                <a:srgbClr val="F8F8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</a:rPr>
              <a:t>  </a:t>
            </a:r>
            <a:r>
              <a:rPr lang="en" sz="1800">
                <a:solidFill>
                  <a:srgbClr val="F92672"/>
                </a:solidFill>
              </a:rPr>
              <a:t>return</a:t>
            </a:r>
            <a:r>
              <a:rPr lang="en" sz="1800">
                <a:solidFill>
                  <a:srgbClr val="666666"/>
                </a:solidFill>
              </a:rPr>
              <a:t> </a:t>
            </a:r>
            <a:r>
              <a:rPr lang="en" sz="1800">
                <a:solidFill>
                  <a:srgbClr val="9EFFFF"/>
                </a:solidFill>
              </a:rPr>
              <a:t>parsed</a:t>
            </a:r>
            <a:r>
              <a:rPr lang="en" sz="1800">
                <a:solidFill>
                  <a:srgbClr val="F8F8F2"/>
                </a:solidFill>
              </a:rPr>
              <a:t>;</a:t>
            </a:r>
            <a:endParaRPr sz="1800">
              <a:solidFill>
                <a:srgbClr val="F8F8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2"/>
                </a:solidFill>
              </a:rPr>
              <a:t>}</a:t>
            </a:r>
            <a:endParaRPr sz="1800">
              <a:solidFill>
                <a:srgbClr val="F8F8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Passive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539700" y="502225"/>
            <a:ext cx="8064600" cy="40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Format: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 Request/Response In =&gt; No Output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Only asynchronous for now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Special Nodes 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Shell: Sends the data as environment variables, reads STDOUT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CAIDO_REQUEST: base64 of request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CAIDO_URL: Url of the request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CAIDO_RESPONSE: base64 of response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*CAIDO_PROJECT: Project name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*CAIDO_HEADER__HEADER_NAME: For each header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Matches HTTPQL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Allows you to write a rule to match request and/or response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Pipe the result into an </a:t>
            </a:r>
            <a:r>
              <a:rPr lang="en" sz="18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If/Else control node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JS Node (coming soon)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1"/>
          <p:cNvSpPr txBox="1"/>
          <p:nvPr/>
        </p:nvSpPr>
        <p:spPr>
          <a:xfrm>
            <a:off x="2335800" y="1683025"/>
            <a:ext cx="44724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DAA04A"/>
                </a:solidFill>
                <a:latin typeface="Roboto"/>
                <a:ea typeface="Roboto"/>
                <a:cs typeface="Roboto"/>
                <a:sym typeface="Roboto"/>
              </a:rPr>
              <a:t>Part 3:</a:t>
            </a:r>
            <a:r>
              <a:rPr b="1" lang="en" sz="30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rPr>
              <a:t> Frontend Plugins</a:t>
            </a:r>
            <a:endParaRPr b="1" sz="3000">
              <a:solidFill>
                <a:srgbClr val="EDEA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2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Frontend API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1754850" y="525825"/>
            <a:ext cx="56343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rPr>
              <a:t>Custom JS</a:t>
            </a:r>
            <a:endParaRPr b="1" sz="2300">
              <a:solidFill>
                <a:srgbClr val="EDEA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775" y="1624025"/>
            <a:ext cx="5952445" cy="30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/>
          <p:nvPr/>
        </p:nvSpPr>
        <p:spPr>
          <a:xfrm>
            <a:off x="4902400" y="2360800"/>
            <a:ext cx="2541600" cy="2190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3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Frontend API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" name="Google Shape;221;p33"/>
          <p:cNvSpPr txBox="1"/>
          <p:nvPr/>
        </p:nvSpPr>
        <p:spPr>
          <a:xfrm>
            <a:off x="2808900" y="2366825"/>
            <a:ext cx="3526200" cy="12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D971F"/>
                </a:solidFill>
              </a:rPr>
              <a:t>o</a:t>
            </a:r>
            <a:r>
              <a:rPr lang="en" sz="1800">
                <a:solidFill>
                  <a:srgbClr val="FD971F"/>
                </a:solidFill>
              </a:rPr>
              <a:t>nload = </a:t>
            </a:r>
            <a:r>
              <a:rPr lang="en" sz="1800">
                <a:solidFill>
                  <a:srgbClr val="F8F8F2"/>
                </a:solidFill>
              </a:rPr>
              <a:t>() =&gt;</a:t>
            </a:r>
            <a:r>
              <a:rPr lang="en" sz="1800">
                <a:solidFill>
                  <a:srgbClr val="666666"/>
                </a:solidFill>
              </a:rPr>
              <a:t> </a:t>
            </a:r>
            <a:r>
              <a:rPr lang="en" sz="1800">
                <a:solidFill>
                  <a:srgbClr val="F8F8F2"/>
                </a:solidFill>
              </a:rPr>
              <a:t>{</a:t>
            </a:r>
            <a:endParaRPr sz="1800">
              <a:solidFill>
                <a:srgbClr val="F8F8F2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92672"/>
                </a:solidFill>
              </a:rPr>
              <a:t>const</a:t>
            </a:r>
            <a:r>
              <a:rPr lang="en" sz="1800">
                <a:solidFill>
                  <a:srgbClr val="9EFFFF"/>
                </a:solidFill>
              </a:rPr>
              <a:t> js</a:t>
            </a:r>
            <a:r>
              <a:rPr lang="en" sz="1800">
                <a:solidFill>
                  <a:srgbClr val="FD971F"/>
                </a:solidFill>
              </a:rPr>
              <a:t> </a:t>
            </a:r>
            <a:r>
              <a:rPr lang="en" sz="1800">
                <a:solidFill>
                  <a:srgbClr val="F8F8F2"/>
                </a:solidFill>
              </a:rPr>
              <a:t>= </a:t>
            </a:r>
            <a:r>
              <a:rPr lang="en" sz="1800">
                <a:solidFill>
                  <a:srgbClr val="A6E22E"/>
                </a:solidFill>
              </a:rPr>
              <a:t>getCustomJS</a:t>
            </a:r>
            <a:r>
              <a:rPr lang="en" sz="1800">
                <a:solidFill>
                  <a:srgbClr val="F8F8F2"/>
                </a:solidFill>
              </a:rPr>
              <a:t>();</a:t>
            </a:r>
            <a:endParaRPr sz="1800">
              <a:solidFill>
                <a:srgbClr val="F8F8F2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92672"/>
                </a:solidFill>
              </a:rPr>
              <a:t>eval(</a:t>
            </a:r>
            <a:r>
              <a:rPr lang="en" sz="1800">
                <a:solidFill>
                  <a:srgbClr val="9EFFFF"/>
                </a:solidFill>
              </a:rPr>
              <a:t>js</a:t>
            </a:r>
            <a:r>
              <a:rPr lang="en" sz="1800">
                <a:solidFill>
                  <a:srgbClr val="F92672"/>
                </a:solidFill>
              </a:rPr>
              <a:t>)</a:t>
            </a:r>
            <a:r>
              <a:rPr lang="en" sz="1800">
                <a:solidFill>
                  <a:srgbClr val="F8F8F2"/>
                </a:solidFill>
              </a:rPr>
              <a:t>;</a:t>
            </a:r>
            <a:endParaRPr sz="1800">
              <a:solidFill>
                <a:srgbClr val="F8F8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8F8F2"/>
                </a:solidFill>
              </a:rPr>
              <a:t>}</a:t>
            </a:r>
            <a:endParaRPr sz="1800">
              <a:solidFill>
                <a:srgbClr val="F8F8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</a:endParaRPr>
          </a:p>
        </p:txBody>
      </p:sp>
      <p:sp>
        <p:nvSpPr>
          <p:cNvPr id="222" name="Google Shape;222;p33"/>
          <p:cNvSpPr txBox="1"/>
          <p:nvPr/>
        </p:nvSpPr>
        <p:spPr>
          <a:xfrm>
            <a:off x="1754850" y="525825"/>
            <a:ext cx="56343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rPr>
              <a:t>Custom JS</a:t>
            </a:r>
            <a:endParaRPr b="1" sz="2300">
              <a:solidFill>
                <a:srgbClr val="EDEA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1754850" y="1683025"/>
            <a:ext cx="56343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DAA04A"/>
                </a:solidFill>
                <a:latin typeface="Roboto"/>
                <a:ea typeface="Roboto"/>
                <a:cs typeface="Roboto"/>
                <a:sym typeface="Roboto"/>
              </a:rPr>
              <a:t>Part 1:</a:t>
            </a:r>
            <a:r>
              <a:rPr b="1" lang="en" sz="30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rPr>
              <a:t> Architecture &amp; GraphQL</a:t>
            </a:r>
            <a:endParaRPr b="1" sz="3000">
              <a:solidFill>
                <a:srgbClr val="EDEA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34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Frontend API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1754850" y="525825"/>
            <a:ext cx="56343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rPr>
              <a:t>Custom JS</a:t>
            </a:r>
            <a:endParaRPr b="1" sz="2300">
              <a:solidFill>
                <a:srgbClr val="EDEA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813450" y="1599000"/>
            <a:ext cx="7517100" cy="28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Same functionality as the developer console</a:t>
            </a:r>
            <a:b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Use it to 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manipulate the DOM to your liking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Add buttons/links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Perform GraphQL calls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Show/Hide features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Fix our bugs ???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5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Frontend API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1754850" y="399700"/>
            <a:ext cx="56343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rPr>
              <a:t>window.</a:t>
            </a:r>
            <a:r>
              <a:rPr b="1"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Caido</a:t>
            </a:r>
            <a:endParaRPr b="1"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813450" y="1599000"/>
            <a:ext cx="7517100" cy="28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Heavily inspired by VSCode’s API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Uses “Commands” as building blocks for customization</a:t>
            </a:r>
            <a:b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</a:b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Customize the </a:t>
            </a: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command palette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Customize </a:t>
            </a: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context menus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Customize the </a:t>
            </a: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sidebar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Create/Read/Update/Delete </a:t>
            </a: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scopes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… more to come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36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Frontend API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5" name="Google Shape;245;p36" title="frontend-api-dem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6675" y="395125"/>
            <a:ext cx="7060550" cy="44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37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Frontend API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2" name="Google Shape;252;p37"/>
          <p:cNvSpPr txBox="1"/>
          <p:nvPr/>
        </p:nvSpPr>
        <p:spPr>
          <a:xfrm>
            <a:off x="1754850" y="432000"/>
            <a:ext cx="5634300" cy="1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EDEAE8"/>
                </a:solidFill>
                <a:latin typeface="Roboto"/>
                <a:ea typeface="Roboto"/>
                <a:cs typeface="Roboto"/>
                <a:sym typeface="Roboto"/>
              </a:rPr>
              <a:t>Tips &amp; Tricks</a:t>
            </a:r>
            <a:endParaRPr b="1"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813450" y="1827600"/>
            <a:ext cx="7517100" cy="28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the window.</a:t>
            </a: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Caido</a:t>
            </a: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variable as much as possible.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When manipulating the DOM…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Use elements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 that have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 the 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`</a:t>
            </a: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c-[...]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` class prefix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Don’t query `</a:t>
            </a:r>
            <a:r>
              <a:rPr lang="en" sz="1800">
                <a:solidFill>
                  <a:srgbClr val="F92672"/>
                </a:solidFill>
                <a:latin typeface="Nunito"/>
                <a:ea typeface="Nunito"/>
                <a:cs typeface="Nunito"/>
                <a:sym typeface="Nunito"/>
              </a:rPr>
              <a:t>data-v-[...]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` attributes, these are specific to VueJS and are unstable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Add the </a:t>
            </a: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`</a:t>
            </a:r>
            <a:r>
              <a:rPr lang="en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?safe</a:t>
            </a: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`</a:t>
            </a: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query parameter to load Caido without running the JS plugins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Checkout the API docs here: https://github.com/caido/caido/tree/main/plugin/ui-api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Client/Server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601" y="841975"/>
            <a:ext cx="4829424" cy="33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OAuth Authentication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960" y="813650"/>
            <a:ext cx="6720075" cy="33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956600" y="3952075"/>
            <a:ext cx="52308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https://docs.caido.io/internals/authentication.html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GraphQL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19"/>
          <p:cNvSpPr txBox="1"/>
          <p:nvPr/>
        </p:nvSpPr>
        <p:spPr>
          <a:xfrm>
            <a:off x="539700" y="502225"/>
            <a:ext cx="8064600" cy="4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Schema:</a:t>
            </a:r>
            <a:r>
              <a:rPr lang="en" sz="20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2000" u="sng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https://github.com/caido/caido/blob/main/plugin/schema.graphql</a:t>
            </a:r>
            <a:endParaRPr sz="20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Explorer:</a:t>
            </a:r>
            <a:r>
              <a:rPr lang="en" sz="20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2000" u="sng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https://graphql-kit.com/graphql-voyager/</a:t>
            </a:r>
            <a:endParaRPr sz="20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Playground: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http://localhost:8080/graphql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Design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B66247"/>
                </a:solidFill>
                <a:latin typeface="Nunito"/>
                <a:ea typeface="Nunito"/>
                <a:cs typeface="Nunito"/>
                <a:sym typeface="Nunito"/>
              </a:rPr>
              <a:t>Mutations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Format: [present tense verb][Model] (</a:t>
            </a:r>
            <a:r>
              <a:rPr lang="en" sz="1800">
                <a:solidFill>
                  <a:srgbClr val="B66247"/>
                </a:solidFill>
                <a:latin typeface="Nunito"/>
                <a:ea typeface="Nunito"/>
                <a:cs typeface="Nunito"/>
                <a:sym typeface="Nunito"/>
              </a:rPr>
              <a:t>deleteRequest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Return: Payload with optional value and error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B66247"/>
                </a:solidFill>
                <a:latin typeface="Nunito"/>
                <a:ea typeface="Nunito"/>
                <a:cs typeface="Nunito"/>
                <a:sym typeface="Nunito"/>
              </a:rPr>
              <a:t>Query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Format: [model(s)] (</a:t>
            </a:r>
            <a:r>
              <a:rPr lang="en" sz="1800">
                <a:solidFill>
                  <a:srgbClr val="B66247"/>
                </a:solidFill>
                <a:latin typeface="Nunito"/>
                <a:ea typeface="Nunito"/>
                <a:cs typeface="Nunito"/>
                <a:sym typeface="Nunito"/>
              </a:rPr>
              <a:t>requests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Return: Object or Collection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B66247"/>
                </a:solidFill>
                <a:latin typeface="Nunito"/>
                <a:ea typeface="Nunito"/>
                <a:cs typeface="Nunito"/>
                <a:sym typeface="Nunito"/>
              </a:rPr>
              <a:t>Subscription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Format: [past tense verb][Model] (</a:t>
            </a:r>
            <a:r>
              <a:rPr lang="en" sz="1800">
                <a:solidFill>
                  <a:srgbClr val="B66247"/>
                </a:solidFill>
                <a:latin typeface="Nunito"/>
                <a:ea typeface="Nunito"/>
                <a:cs typeface="Nunito"/>
                <a:sym typeface="Nunito"/>
              </a:rPr>
              <a:t>createdProject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■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Return: Payload with snapshot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Concepts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539700" y="502225"/>
            <a:ext cx="8064600" cy="4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0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Nesting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0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Entry =&gt; Session =&gt; Collection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1800" y="1746925"/>
            <a:ext cx="6015300" cy="2114400"/>
          </a:xfrm>
          <a:prstGeom prst="roundRect">
            <a:avLst>
              <a:gd fmla="val 3823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Concepts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1"/>
          <p:cNvSpPr txBox="1"/>
          <p:nvPr/>
        </p:nvSpPr>
        <p:spPr>
          <a:xfrm>
            <a:off x="539700" y="502225"/>
            <a:ext cx="8064600" cy="4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Connection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: Used for lazy loading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Input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Nunito"/>
              <a:buChar char="■"/>
            </a:pPr>
            <a:r>
              <a:rPr lang="en" sz="16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Pagination: Cursor (faster) or Offset</a:t>
            </a:r>
            <a:endParaRPr sz="16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Nunito"/>
              <a:buChar char="■"/>
            </a:pPr>
            <a:r>
              <a:rPr lang="en" sz="16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Filtering: Migrating to HTTPQL</a:t>
            </a:r>
            <a:endParaRPr sz="16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Nunito"/>
              <a:buChar char="■"/>
            </a:pPr>
            <a:r>
              <a:rPr lang="en" sz="16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Ordering &amp; Scope: Custom for Caido</a:t>
            </a:r>
            <a:endParaRPr sz="16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Output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Nunito"/>
              <a:buChar char="■"/>
            </a:pPr>
            <a:r>
              <a:rPr lang="en" sz="16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Count</a:t>
            </a:r>
            <a:endParaRPr sz="16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Nunito"/>
              <a:buChar char="■"/>
            </a:pPr>
            <a:r>
              <a:rPr lang="en" sz="16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PageInfo</a:t>
            </a:r>
            <a:endParaRPr sz="16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Example: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000"/>
              <a:buChar char="■"/>
            </a:pP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requests(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after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String, 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before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String, 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first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Int, 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last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Int, 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FilterClauseRequestResponseInput, 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order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RequestResponseOrderInput, 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scopeId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ID): RequestConnection!</a:t>
            </a:r>
            <a:endParaRPr sz="1300">
              <a:solidFill>
                <a:srgbClr val="F8F8F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000"/>
              <a:buChar char="■"/>
            </a:pP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requestsByOffset(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limit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Int, 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offset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Int, 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filter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FilterClauseRequestResponseInput, 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order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RequestResponseOrderInput, </a:t>
            </a:r>
            <a:r>
              <a:rPr lang="en" sz="1300">
                <a:solidFill>
                  <a:srgbClr val="ABE338"/>
                </a:solidFill>
                <a:latin typeface="Courier New"/>
                <a:ea typeface="Courier New"/>
                <a:cs typeface="Courier New"/>
                <a:sym typeface="Courier New"/>
              </a:rPr>
              <a:t>scopeId</a:t>
            </a:r>
            <a:r>
              <a:rPr lang="en" sz="1300">
                <a:solidFill>
                  <a:srgbClr val="F8F8F2"/>
                </a:solidFill>
                <a:latin typeface="Courier New"/>
                <a:ea typeface="Courier New"/>
                <a:cs typeface="Courier New"/>
                <a:sym typeface="Courier New"/>
              </a:rPr>
              <a:t>: ID): RequestConnection!</a:t>
            </a:r>
            <a:endParaRPr sz="20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Concepts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539700" y="502225"/>
            <a:ext cx="8064600" cy="4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●"/>
            </a:pPr>
            <a:r>
              <a:rPr lang="en" sz="1800">
                <a:solidFill>
                  <a:srgbClr val="DAA04A"/>
                </a:solidFill>
                <a:latin typeface="Nunito"/>
                <a:ea typeface="Nunito"/>
                <a:cs typeface="Nunito"/>
                <a:sym typeface="Nunito"/>
              </a:rPr>
              <a:t>Snapshot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: Allows you to know if an operation was included in a result set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Query </a:t>
            </a:r>
            <a:r>
              <a:rPr lang="en" sz="1800">
                <a:solidFill>
                  <a:srgbClr val="B66247"/>
                </a:solidFill>
                <a:latin typeface="Nunito"/>
                <a:ea typeface="Nunito"/>
                <a:cs typeface="Nunito"/>
                <a:sym typeface="Nunito"/>
              </a:rPr>
              <a:t>requests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 with snapshot 10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Subscription </a:t>
            </a:r>
            <a:r>
              <a:rPr lang="en" sz="1800">
                <a:solidFill>
                  <a:srgbClr val="B66247"/>
                </a:solidFill>
                <a:latin typeface="Nunito"/>
                <a:ea typeface="Nunito"/>
                <a:cs typeface="Nunito"/>
                <a:sym typeface="Nunito"/>
              </a:rPr>
              <a:t>createdRequest 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with snapshot 9 (already in </a:t>
            </a:r>
            <a:r>
              <a:rPr lang="en" sz="1800">
                <a:solidFill>
                  <a:srgbClr val="B66247"/>
                </a:solidFill>
                <a:latin typeface="Nunito"/>
                <a:ea typeface="Nunito"/>
                <a:cs typeface="Nunito"/>
                <a:sym typeface="Nunito"/>
              </a:rPr>
              <a:t>requests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, ignore)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800"/>
              <a:buFont typeface="Nunito"/>
              <a:buChar char="○"/>
            </a:pP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Subscription </a:t>
            </a:r>
            <a:r>
              <a:rPr lang="en" sz="1800">
                <a:solidFill>
                  <a:srgbClr val="B66247"/>
                </a:solidFill>
                <a:latin typeface="Nunito"/>
                <a:ea typeface="Nunito"/>
                <a:cs typeface="Nunito"/>
                <a:sym typeface="Nunito"/>
              </a:rPr>
              <a:t>createdRequest 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with snapshot 11 (not in </a:t>
            </a:r>
            <a:r>
              <a:rPr lang="en" sz="1800">
                <a:solidFill>
                  <a:srgbClr val="B66247"/>
                </a:solidFill>
                <a:latin typeface="Nunito"/>
                <a:ea typeface="Nunito"/>
                <a:cs typeface="Nunito"/>
                <a:sym typeface="Nunito"/>
              </a:rPr>
              <a:t>requests</a:t>
            </a:r>
            <a:r>
              <a:rPr lang="en" sz="18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, process)</a:t>
            </a:r>
            <a:endParaRPr sz="18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/>
        </p:nvSpPr>
        <p:spPr>
          <a:xfrm>
            <a:off x="3732450" y="25"/>
            <a:ext cx="16791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Why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539700" y="969825"/>
            <a:ext cx="8064600" cy="27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Push/Pull data in/out of Caido</a:t>
            </a:r>
            <a:endParaRPr sz="20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Nunito"/>
              <a:buChar char="○"/>
            </a:pPr>
            <a:r>
              <a:rPr lang="en" sz="16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Integrations with external tools</a:t>
            </a:r>
            <a:endParaRPr sz="16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Frontend plugin with advanced features</a:t>
            </a:r>
            <a:endParaRPr sz="20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Nunito"/>
              <a:buChar char="○"/>
            </a:pPr>
            <a:r>
              <a:rPr lang="en" sz="16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Adding metadata to requests, displaying the results of a new tool, etc.</a:t>
            </a:r>
            <a:endParaRPr sz="16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2000"/>
              <a:buFont typeface="Nunito"/>
              <a:buChar char="●"/>
            </a:pPr>
            <a:r>
              <a:rPr lang="en" sz="20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Alternate interfaces for specific needs</a:t>
            </a:r>
            <a:endParaRPr sz="20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EAE8"/>
              </a:buClr>
              <a:buSzPts val="1600"/>
              <a:buFont typeface="Nunito"/>
              <a:buChar char="○"/>
            </a:pPr>
            <a:r>
              <a:rPr lang="en" sz="1600">
                <a:solidFill>
                  <a:srgbClr val="EDEAE8"/>
                </a:solidFill>
                <a:latin typeface="Nunito"/>
                <a:ea typeface="Nunito"/>
                <a:cs typeface="Nunito"/>
                <a:sym typeface="Nunito"/>
              </a:rPr>
              <a:t>Browser extension</a:t>
            </a:r>
            <a:endParaRPr sz="1600">
              <a:solidFill>
                <a:srgbClr val="EDEA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iority Mapping">
  <a:themeElements>
    <a:clrScheme name="Simple Light">
      <a:dk1>
        <a:srgbClr val="EDEAE8"/>
      </a:dk1>
      <a:lt1>
        <a:srgbClr val="EDEAE8"/>
      </a:lt1>
      <a:dk2>
        <a:srgbClr val="DAA04A"/>
      </a:dk2>
      <a:lt2>
        <a:srgbClr val="9E9E9E"/>
      </a:lt2>
      <a:accent1>
        <a:srgbClr val="DAA04A"/>
      </a:accent1>
      <a:accent2>
        <a:srgbClr val="4285F4"/>
      </a:accent2>
      <a:accent3>
        <a:srgbClr val="FF9900"/>
      </a:accent3>
      <a:accent4>
        <a:srgbClr val="351C75"/>
      </a:accent4>
      <a:accent5>
        <a:srgbClr val="00D500"/>
      </a:accent5>
      <a:accent6>
        <a:srgbClr val="980000"/>
      </a:accent6>
      <a:hlink>
        <a:srgbClr val="CCCC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